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316" r:id="rId9"/>
    <p:sldId id="321" r:id="rId10"/>
    <p:sldId id="286" r:id="rId11"/>
    <p:sldId id="287" r:id="rId12"/>
    <p:sldId id="289" r:id="rId13"/>
    <p:sldId id="323" r:id="rId14"/>
    <p:sldId id="324" r:id="rId15"/>
    <p:sldId id="322" r:id="rId16"/>
    <p:sldId id="331" r:id="rId17"/>
    <p:sldId id="332" r:id="rId18"/>
    <p:sldId id="292" r:id="rId19"/>
    <p:sldId id="293" r:id="rId20"/>
    <p:sldId id="294" r:id="rId21"/>
    <p:sldId id="301" r:id="rId22"/>
    <p:sldId id="299" r:id="rId23"/>
    <p:sldId id="302" r:id="rId24"/>
    <p:sldId id="296" r:id="rId25"/>
    <p:sldId id="297" r:id="rId26"/>
    <p:sldId id="300" r:id="rId27"/>
    <p:sldId id="303" r:id="rId28"/>
    <p:sldId id="311" r:id="rId29"/>
    <p:sldId id="313" r:id="rId30"/>
    <p:sldId id="312" r:id="rId31"/>
    <p:sldId id="314" r:id="rId32"/>
    <p:sldId id="279" r:id="rId33"/>
    <p:sldId id="318" r:id="rId34"/>
    <p:sldId id="325" r:id="rId35"/>
    <p:sldId id="326" r:id="rId36"/>
    <p:sldId id="306" r:id="rId37"/>
    <p:sldId id="319" r:id="rId38"/>
    <p:sldId id="327" r:id="rId39"/>
    <p:sldId id="328" r:id="rId40"/>
    <p:sldId id="278" r:id="rId41"/>
    <p:sldId id="317" r:id="rId42"/>
    <p:sldId id="315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3" autoAdjust="0"/>
    <p:restoredTop sz="94434" autoAdjust="0"/>
  </p:normalViewPr>
  <p:slideViewPr>
    <p:cSldViewPr snapToGrid="0">
      <p:cViewPr varScale="1">
        <p:scale>
          <a:sx n="74" d="100"/>
          <a:sy n="74" d="100"/>
        </p:scale>
        <p:origin x="54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47CBC4-DAE6-4A00-96B8-40F1971E993C}" type="datetimeFigureOut">
              <a:rPr lang="en-US" smtClean="0"/>
              <a:pPr/>
              <a:t>4/9/2015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5427F-C1C8-400B-931F-799B72F5E0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1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5427F-C1C8-400B-931F-799B72F5E05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859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5427F-C1C8-400B-931F-799B72F5E05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447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PROTOCOL 1 WE USE A SIMPLE OTP SYSTEM THE USR NEEDNOT REMEMBER A PWD</a:t>
            </a:r>
          </a:p>
          <a:p>
            <a:r>
              <a:rPr lang="en-US" dirty="0" smtClean="0"/>
              <a:t>IN PROTOCOL 2 THE</a:t>
            </a:r>
            <a:r>
              <a:rPr lang="en-US" baseline="0" dirty="0" smtClean="0"/>
              <a:t> USR NEED TO REMEMBER A PWD AND THIS WOULD BE ENTERD USING A RANDOSD VIRT KEYBD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038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CA4704AB-ECE7-4809-B192-6B3B13CF4599}" type="datetime1">
              <a:rPr lang="en-US" smtClean="0"/>
              <a:t>4/9/2015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2019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pageCurlDouble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CEAB0-7916-4C46-8D35-A31FBC1A1070}" type="datetime1">
              <a:rPr lang="en-US" smtClean="0"/>
              <a:t>4/9/2015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6335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pageCurlDouble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12A5A34-586B-4E51-A102-3618BE93F15D}" type="datetime1">
              <a:rPr lang="en-US" smtClean="0"/>
              <a:t>4/9/2015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9921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pageCurlDouble"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9C4242E-A572-42D5-A508-8450EB57FA63}" type="datetime1">
              <a:rPr lang="en-US" smtClean="0"/>
              <a:t>4/9/2015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810576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pageCurlDouble"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EB8AAF0-2EDA-4A7E-92EE-9B02A8E83FD3}" type="datetime1">
              <a:rPr lang="en-US" smtClean="0"/>
              <a:t>4/9/2015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4333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pageCurlDouble"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F063A-5932-4903-A890-CC3A32758FA9}" type="datetime1">
              <a:rPr lang="en-US" smtClean="0"/>
              <a:t>4/9/2015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885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pageCurlDouble"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2ED22-7A0B-412A-838B-8CC6DEEC1950}" type="datetime1">
              <a:rPr lang="en-US" smtClean="0"/>
              <a:t>4/9/2015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1618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pageCurlDouble"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A5469-E5B9-468B-AFEE-0FACBA0AA3E0}" type="datetime1">
              <a:rPr lang="en-US" smtClean="0"/>
              <a:t>4/9/2015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4987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pageCurlDouble"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FDD8086-1501-434E-9838-837ADF372FFD}" type="datetime1">
              <a:rPr lang="en-US" smtClean="0"/>
              <a:t>4/9/2015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0740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pageCurlDouble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095FA-4498-4A01-9837-6F4892C41452}" type="datetime1">
              <a:rPr lang="en-US" smtClean="0"/>
              <a:t>4/9/2015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2053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pageCurlDouble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A84DA5F-44B9-4B6E-AC67-04A958AEFA5A}" type="datetime1">
              <a:rPr lang="en-US" smtClean="0"/>
              <a:t>4/9/2015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2215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pageCurlDouble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0A949-117D-4512-9480-DC4EC63E311F}" type="datetime1">
              <a:rPr lang="en-US" smtClean="0"/>
              <a:t>4/9/2015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7803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pageCurlDouble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EF49-4A20-4D70-8097-9FC841BFD111}" type="datetime1">
              <a:rPr lang="en-US" smtClean="0"/>
              <a:t>4/9/2015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1132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pageCurlDouble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B43D-F875-4B7A-AA9E-EF7D92E4BF99}" type="datetime1">
              <a:rPr lang="en-US" smtClean="0"/>
              <a:t>4/9/2015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6371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pageCurlDouble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C1E4A-96C2-4B8E-9BF1-207AB5865729}" type="datetime1">
              <a:rPr lang="en-US" smtClean="0"/>
              <a:t>4/9/2015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13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pageCurlDouble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D6FD-5AFF-4723-98C1-BFBD5314F407}" type="datetime1">
              <a:rPr lang="en-US" smtClean="0"/>
              <a:t>4/9/2015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4759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pageCurlDouble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C57F-8FD0-4B4F-B5C6-21E3AF77F829}" type="datetime1">
              <a:rPr lang="en-US" smtClean="0"/>
              <a:t>4/9/2015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0928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pageCurlDouble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A6C938-44BB-446A-A48C-C95D7B740B27}" type="datetime1">
              <a:rPr lang="en-US" smtClean="0"/>
              <a:t>4/9/2015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202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pageCurlDouble"/>
      </p:transition>
    </mc:Choice>
    <mc:Fallback xmlns="">
      <p:transition>
        <p:fade/>
      </p:transition>
    </mc:Fallback>
  </mc:AlternateConten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7.wdp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54192" y="1251355"/>
            <a:ext cx="4683617" cy="1517806"/>
          </a:xfrm>
        </p:spPr>
        <p:txBody>
          <a:bodyPr>
            <a:normAutofit/>
          </a:bodyPr>
          <a:lstStyle/>
          <a:p>
            <a:r>
              <a:rPr lang="en-US" sz="72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Sequoro</a:t>
            </a:r>
            <a:endParaRPr lang="en-US" sz="7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741135" y="349233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091" y="3259774"/>
            <a:ext cx="2367818" cy="236781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023485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59484" y="1012062"/>
            <a:ext cx="10618623" cy="762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TWO STEP AUTH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PROTOCOLS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35177" y="2130153"/>
            <a:ext cx="10842930" cy="3775433"/>
          </a:xfrm>
        </p:spPr>
        <p:txBody>
          <a:bodyPr>
            <a:normAutofit/>
          </a:bodyPr>
          <a:lstStyle/>
          <a:p>
            <a:pPr algn="just">
              <a:buSzPct val="80000"/>
              <a:buFont typeface="Wingdings" panose="05000000000000000000" pitchFamily="2" charset="2"/>
              <a:buChar char="Ø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SzPct val="80000"/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Current two step authentication schemes works using SMS and TOTP apps</a:t>
            </a:r>
          </a:p>
          <a:p>
            <a:pPr algn="just">
              <a:buSzPct val="80000"/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Sequoro uses a pair of new protocols using QR codes </a:t>
            </a:r>
          </a:p>
          <a:p>
            <a:pPr algn="just">
              <a:buSzPct val="80000"/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introduce two new protocols</a:t>
            </a:r>
          </a:p>
          <a:p>
            <a:pPr lvl="1" algn="just"/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ith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One Time Password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(Protocol 1)</a:t>
            </a:r>
          </a:p>
          <a:p>
            <a:pPr lvl="1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Password and Randomized Onscreen Keyboard (Protocol 2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7326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4702" y="1203255"/>
            <a:ext cx="6859787" cy="762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Protocol 1 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11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88643" y="2445985"/>
            <a:ext cx="10934163" cy="3068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6" indent="-223836" algn="l" defTabSz="914392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46" indent="-231773" algn="l" defTabSz="914392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19" indent="-219073" algn="l" defTabSz="914392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43" indent="-174624" algn="l" defTabSz="914392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0" indent="-173037" algn="l" defTabSz="914392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6998" indent="-173734" algn="l" defTabSz="914392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32" indent="-173734" algn="l" defTabSz="914392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68" indent="-173734" algn="l" defTabSz="914392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02" indent="-173734" algn="l" defTabSz="914392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1000"/>
              </a:spcBef>
              <a:buClrTx/>
              <a:buSzPct val="80000"/>
              <a:buFont typeface="Wingdings" panose="05000000000000000000" pitchFamily="2" charset="2"/>
              <a:buChar char="Ø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000"/>
              </a:spcBef>
              <a:buClrTx/>
              <a:buSzPct val="80000"/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provides login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credentials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Server verifies the details ,create an OTP and encrypt it with users public key </a:t>
            </a:r>
          </a:p>
          <a:p>
            <a:pPr algn="just">
              <a:spcBef>
                <a:spcPts val="1000"/>
              </a:spcBef>
              <a:buClrTx/>
              <a:buSzPct val="80000"/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Server encode this into a QR code and sends to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along with a nonce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000"/>
              </a:spcBef>
              <a:buClrTx/>
              <a:buSzPct val="80000"/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 needs to decrypt the OTP from QR code </a:t>
            </a:r>
          </a:p>
        </p:txBody>
      </p:sp>
    </p:spTree>
    <p:extLst>
      <p:ext uri="{BB962C8B-B14F-4D97-AF65-F5344CB8AC3E}">
        <p14:creationId xmlns:p14="http://schemas.microsoft.com/office/powerpoint/2010/main" val="10433593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7537" y="1040657"/>
            <a:ext cx="6859787" cy="762000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Protocol 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11553" y="2573708"/>
            <a:ext cx="10509161" cy="3068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6" indent="-223836" algn="l" defTabSz="914392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46" indent="-231773" algn="l" defTabSz="914392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19" indent="-219073" algn="l" defTabSz="914392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43" indent="-174624" algn="l" defTabSz="914392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0" indent="-173037" algn="l" defTabSz="914392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6998" indent="-173734" algn="l" defTabSz="914392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32" indent="-173734" algn="l" defTabSz="914392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68" indent="-173734" algn="l" defTabSz="914392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02" indent="-173734" algn="l" defTabSz="914392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1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 provides login details</a:t>
            </a:r>
          </a:p>
          <a:p>
            <a:pPr algn="just">
              <a:spcBef>
                <a:spcPts val="1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Server verifies the details ,create a random keyboard layout  and encrypt it with users public key </a:t>
            </a:r>
          </a:p>
          <a:p>
            <a:pPr algn="just">
              <a:spcBef>
                <a:spcPts val="1000"/>
              </a:spcBef>
              <a:buClrTx/>
              <a:buSzPct val="80000"/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Server encode this into a QR code and sends to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along with a nonce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000"/>
              </a:spcBef>
              <a:buClrTx/>
              <a:buSzPct val="80000"/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 needs to decrypt the Layout from QR code</a:t>
            </a:r>
          </a:p>
          <a:p>
            <a:pPr algn="just">
              <a:spcBef>
                <a:spcPts val="1000"/>
              </a:spcBef>
              <a:buClrTx/>
              <a:buSzPct val="80000"/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 uses this random layout to enter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his secondary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password</a:t>
            </a:r>
          </a:p>
        </p:txBody>
      </p:sp>
    </p:spTree>
    <p:extLst>
      <p:ext uri="{BB962C8B-B14F-4D97-AF65-F5344CB8AC3E}">
        <p14:creationId xmlns:p14="http://schemas.microsoft.com/office/powerpoint/2010/main" val="21072705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Sequoro OAuth consists of three phases</a:t>
            </a:r>
          </a:p>
          <a:p>
            <a:pPr lvl="1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Phase 1 – Request Generation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User visits a website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sends a state request to Sequoro along with its Client ID and Client Secret Key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Sequoro provides a state code that acts as a CSRF token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request URL is then formed using Client ID, Redirect URL and  Timestamp and a nonce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nonce is an HMAC of the other parameters using Client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ecret Key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When user clicks login button request is send to this URL</a:t>
            </a:r>
          </a:p>
          <a:p>
            <a:pPr lvl="2">
              <a:buFont typeface="Courier New" panose="02070309020205020404" pitchFamily="49" charset="0"/>
              <a:buChar char="o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Courier New" panose="02070309020205020404" pitchFamily="49" charset="0"/>
              <a:buChar char="o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09934" y="764373"/>
            <a:ext cx="10496266" cy="1293028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7.Sequoro OAUTH ARCHITECTURE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687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51595"/>
            <a:ext cx="10820400" cy="507778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Phase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Authentication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Sequoro verifies the state and HMAC and invalid requests are rejected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Sequoro two step authentication is performed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user has been authenticated a Request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ode is send as reply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client would be redirected to the website’s Redirect URL provided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Phase 3 – Obtaining user data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 website send a request along with the Request Code, Client ID and     Client Secret Key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Sequoro validates the codes and returns 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Access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Code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is used to access user details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Access Code is used for future requests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website could save the Access Code as a Session 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2137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17486" y="890874"/>
            <a:ext cx="2017486" cy="65677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BROWSER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450115" y="890874"/>
            <a:ext cx="2017486" cy="65677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WEBSITE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882744" y="890874"/>
            <a:ext cx="2017486" cy="65677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SEQUORO</a:t>
            </a:r>
            <a:endParaRPr lang="en-US" dirty="0"/>
          </a:p>
        </p:txBody>
      </p:sp>
      <p:cxnSp>
        <p:nvCxnSpPr>
          <p:cNvPr id="9" name="Straight Connector 8"/>
          <p:cNvCxnSpPr>
            <a:stCxn id="5" idx="2"/>
          </p:cNvCxnSpPr>
          <p:nvPr/>
        </p:nvCxnSpPr>
        <p:spPr>
          <a:xfrm>
            <a:off x="3026229" y="1547644"/>
            <a:ext cx="0" cy="5120640"/>
          </a:xfrm>
          <a:prstGeom prst="line">
            <a:avLst/>
          </a:prstGeom>
          <a:ln cmpd="sng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473373" y="1547644"/>
            <a:ext cx="0" cy="5120640"/>
          </a:xfrm>
          <a:prstGeom prst="line">
            <a:avLst/>
          </a:prstGeom>
          <a:ln cmpd="sng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9920515" y="1547644"/>
            <a:ext cx="0" cy="5120640"/>
          </a:xfrm>
          <a:prstGeom prst="line">
            <a:avLst/>
          </a:prstGeom>
          <a:ln cmpd="sng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502401" y="1988463"/>
            <a:ext cx="3403600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055258" y="1988463"/>
            <a:ext cx="3403600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0800000">
            <a:off x="6489701" y="2461607"/>
            <a:ext cx="3403600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0800000">
            <a:off x="3042558" y="2461607"/>
            <a:ext cx="3403600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055258" y="3835947"/>
            <a:ext cx="6858000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10800000">
            <a:off x="3073401" y="4297818"/>
            <a:ext cx="6858000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073401" y="4767941"/>
            <a:ext cx="3403600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509658" y="4759689"/>
            <a:ext cx="3403600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10800000">
            <a:off x="6502401" y="5221560"/>
            <a:ext cx="3403600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509658" y="5683431"/>
            <a:ext cx="3403600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10800000">
            <a:off x="3062874" y="6137677"/>
            <a:ext cx="3403600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012895" y="1879607"/>
            <a:ext cx="36576" cy="7194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6451872" y="1883753"/>
            <a:ext cx="36576" cy="7194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9895614" y="1888731"/>
            <a:ext cx="36576" cy="7194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048001" y="2912205"/>
            <a:ext cx="6858000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10800000">
            <a:off x="3048001" y="3374076"/>
            <a:ext cx="6858000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012895" y="2786944"/>
            <a:ext cx="36576" cy="7194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9895614" y="2792947"/>
            <a:ext cx="36576" cy="7194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3012895" y="3650739"/>
            <a:ext cx="36576" cy="28346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9895614" y="3647829"/>
            <a:ext cx="36576" cy="7194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464665" y="4535902"/>
            <a:ext cx="36576" cy="19202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9895614" y="4600351"/>
            <a:ext cx="36576" cy="719492"/>
          </a:xfrm>
          <a:prstGeom prst="rect">
            <a:avLst/>
          </a:prstGeom>
          <a:solidFill>
            <a:schemeClr val="tx1"/>
          </a:solidFill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9890261" y="5565292"/>
            <a:ext cx="36576" cy="822960"/>
          </a:xfrm>
          <a:prstGeom prst="rect">
            <a:avLst/>
          </a:prstGeom>
          <a:solidFill>
            <a:schemeClr val="tx1"/>
          </a:solidFill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 rot="10800000">
            <a:off x="6494282" y="6145306"/>
            <a:ext cx="3403600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759249" y="1669649"/>
            <a:ext cx="2175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j-lt"/>
              </a:rPr>
              <a:t>1</a:t>
            </a:r>
            <a:r>
              <a:rPr lang="en-US" sz="1600" dirty="0" smtClean="0">
                <a:latin typeface="+mj-lt"/>
              </a:rPr>
              <a:t> USER VISIT WEBSITE</a:t>
            </a:r>
            <a:endParaRPr lang="en-US" sz="1600" dirty="0">
              <a:latin typeface="+mj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350604" y="1669649"/>
            <a:ext cx="2040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j-lt"/>
              </a:rPr>
              <a:t>2</a:t>
            </a:r>
            <a:r>
              <a:rPr lang="en-US" sz="1600" dirty="0" smtClean="0">
                <a:latin typeface="+mj-lt"/>
              </a:rPr>
              <a:t> REQUEST STATE</a:t>
            </a:r>
            <a:endParaRPr lang="en-US" sz="1600" dirty="0">
              <a:latin typeface="+mj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357860" y="2117876"/>
            <a:ext cx="1692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j-lt"/>
              </a:rPr>
              <a:t>3</a:t>
            </a:r>
            <a:r>
              <a:rPr lang="en-US" sz="1600" dirty="0" smtClean="0">
                <a:latin typeface="+mj-lt"/>
              </a:rPr>
              <a:t> STATE</a:t>
            </a:r>
            <a:endParaRPr lang="en-US" sz="16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761016" y="2141082"/>
            <a:ext cx="247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j-lt"/>
              </a:rPr>
              <a:t>4</a:t>
            </a:r>
            <a:r>
              <a:rPr lang="en-US" sz="1600" dirty="0" smtClean="0">
                <a:latin typeface="+mj-lt"/>
              </a:rPr>
              <a:t> GENERATE REQUEST</a:t>
            </a:r>
            <a:endParaRPr lang="en-US" sz="1600" dirty="0"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779206" y="2573651"/>
            <a:ext cx="3840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j-lt"/>
              </a:rPr>
              <a:t>1</a:t>
            </a:r>
            <a:r>
              <a:rPr lang="en-US" sz="1600" dirty="0" smtClean="0">
                <a:latin typeface="+mj-lt"/>
              </a:rPr>
              <a:t> SEQUORO LOGIN SELECTED  </a:t>
            </a:r>
            <a:endParaRPr lang="en-US" sz="1600" dirty="0"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761016" y="3043608"/>
            <a:ext cx="4493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+mj-lt"/>
              </a:rPr>
              <a:t>2</a:t>
            </a:r>
            <a:r>
              <a:rPr lang="en-US" sz="1600" dirty="0" smtClean="0">
                <a:latin typeface="+mj-lt"/>
              </a:rPr>
              <a:t> REDIRECT TO SEQUORO LOGIN PAGE</a:t>
            </a:r>
            <a:endParaRPr lang="en-US" sz="16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61016" y="3513730"/>
            <a:ext cx="4493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j-lt"/>
              </a:rPr>
              <a:t>1</a:t>
            </a:r>
            <a:r>
              <a:rPr lang="en-US" sz="1600" dirty="0" smtClean="0">
                <a:latin typeface="+mj-lt"/>
              </a:rPr>
              <a:t> SEQUORO AUTHENTICATION</a:t>
            </a:r>
            <a:endParaRPr lang="en-US" sz="1600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731692" y="3957617"/>
            <a:ext cx="4493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+mj-lt"/>
              </a:rPr>
              <a:t>2</a:t>
            </a:r>
            <a:r>
              <a:rPr lang="en-US" sz="1600" dirty="0" smtClean="0">
                <a:latin typeface="+mj-lt"/>
              </a:rPr>
              <a:t> REDIRECT ALONG WITH REQUESTCODE</a:t>
            </a:r>
            <a:endParaRPr lang="en-US" sz="1600" dirty="0">
              <a:latin typeface="+mj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759249" y="4427739"/>
            <a:ext cx="2479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+mj-lt"/>
              </a:rPr>
              <a:t>3</a:t>
            </a:r>
            <a:r>
              <a:rPr lang="en-US" sz="1600" dirty="0" smtClean="0">
                <a:latin typeface="+mj-lt"/>
              </a:rPr>
              <a:t> CALL REDIRECT URL</a:t>
            </a:r>
            <a:endParaRPr lang="en-US" sz="16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767945" y="4440609"/>
            <a:ext cx="2917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j-lt"/>
              </a:rPr>
              <a:t>4</a:t>
            </a:r>
            <a:r>
              <a:rPr lang="en-US" sz="1600" dirty="0" smtClean="0">
                <a:latin typeface="+mj-lt"/>
              </a:rPr>
              <a:t> REQUEST ACCESSCODE</a:t>
            </a:r>
            <a:endParaRPr lang="en-US" sz="1600" dirty="0">
              <a:latin typeface="+mj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754144" y="4872389"/>
            <a:ext cx="2917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+mj-lt"/>
              </a:rPr>
              <a:t>5</a:t>
            </a:r>
            <a:r>
              <a:rPr lang="en-US" sz="1600" dirty="0" smtClean="0">
                <a:latin typeface="+mj-lt"/>
              </a:rPr>
              <a:t> ACCESSCODE</a:t>
            </a:r>
            <a:endParaRPr lang="en-US" sz="1600" dirty="0"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754144" y="5287648"/>
            <a:ext cx="2917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+mj-lt"/>
              </a:rPr>
              <a:t>6</a:t>
            </a:r>
            <a:r>
              <a:rPr lang="en-US" sz="1600" dirty="0" smtClean="0">
                <a:latin typeface="+mj-lt"/>
              </a:rPr>
              <a:t> REQUEST USERDATA</a:t>
            </a:r>
            <a:endParaRPr lang="en-US" sz="1600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754144" y="5784610"/>
            <a:ext cx="2917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j-lt"/>
              </a:rPr>
              <a:t>7</a:t>
            </a:r>
            <a:r>
              <a:rPr lang="en-US" sz="1600" dirty="0" smtClean="0">
                <a:latin typeface="+mj-lt"/>
              </a:rPr>
              <a:t> USERDATA</a:t>
            </a:r>
            <a:endParaRPr lang="en-US" sz="1600" dirty="0">
              <a:latin typeface="+mj-l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759249" y="5769236"/>
            <a:ext cx="2917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j-lt"/>
              </a:rPr>
              <a:t>8</a:t>
            </a:r>
            <a:r>
              <a:rPr lang="en-US" sz="1600" dirty="0" smtClean="0">
                <a:latin typeface="+mj-lt"/>
              </a:rPr>
              <a:t> SHOW USERDATA</a:t>
            </a:r>
            <a:endParaRPr lang="en-US" sz="1600" dirty="0">
              <a:latin typeface="+mj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98531" y="2087098"/>
            <a:ext cx="181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j-lt"/>
              </a:rPr>
              <a:t>PHASE 1</a:t>
            </a:r>
            <a:endParaRPr lang="en-US" dirty="0">
              <a:latin typeface="+mj-lt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98531" y="2912205"/>
            <a:ext cx="181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j-lt"/>
              </a:rPr>
              <a:t>PHASE 2</a:t>
            </a:r>
            <a:endParaRPr lang="en-US" dirty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94380" y="4058407"/>
            <a:ext cx="181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j-lt"/>
              </a:rPr>
              <a:t>PHASE 3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662466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 descr="College of Engineering Poonjar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03" t="27491" r="8880" b="15951"/>
          <a:stretch/>
        </p:blipFill>
        <p:spPr>
          <a:xfrm>
            <a:off x="4383206" y="1027557"/>
            <a:ext cx="3425588" cy="480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62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 descr="Sequoro API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" t="10502" r="5762" b="1878"/>
          <a:stretch/>
        </p:blipFill>
        <p:spPr>
          <a:xfrm>
            <a:off x="3684896" y="696036"/>
            <a:ext cx="4531056" cy="47494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616" y="5629195"/>
            <a:ext cx="11232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http://localhost:8080/site/api/login_api.jsp?clientid=K9VU/lMey/CCbACxgdf775sGltA=&amp;redirecturl=http://localhost:8080/cusat/login_check.jsp&amp;time=2015-03-15%2014:49:36.618</a:t>
            </a:r>
            <a:r>
              <a:rPr lang="en-US" dirty="0" smtClean="0"/>
              <a:t>&amp; state=e254a1ef1c5c34c2df73814d99bbb87dcebfc4e0&amp;nonce=CB3ZK47MLmD0S9yzrDl4vzDUXcgPAOBL03MioARe6uE%3D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4870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 DATA FLOW DIAGRAM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LEVEL 0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5756674" y="3109173"/>
            <a:ext cx="1554480" cy="15544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 smtClean="0">
                <a:solidFill>
                  <a:schemeClr val="tx1"/>
                </a:solidFill>
              </a:rPr>
              <a:t>SEQUORO</a:t>
            </a:r>
            <a:endParaRPr lang="en-IN" sz="14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385074" y="3859548"/>
            <a:ext cx="1371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848374" y="3454400"/>
            <a:ext cx="15240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USER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682754" y="3437495"/>
            <a:ext cx="1473200" cy="749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USER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7001" y="3535147"/>
            <a:ext cx="1484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cs typeface="Times New Roman" panose="02020603050405020304" pitchFamily="18" charset="0"/>
              </a:rPr>
              <a:t>REQUEST</a:t>
            </a:r>
            <a:endParaRPr lang="en-US" sz="1400" dirty="0"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92934" y="3535146"/>
            <a:ext cx="1484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cs typeface="Times New Roman" panose="02020603050405020304" pitchFamily="18" charset="0"/>
              </a:rPr>
              <a:t>RESPONSE</a:t>
            </a:r>
            <a:endParaRPr lang="en-US" sz="1400" dirty="0">
              <a:cs typeface="Times New Roman" panose="02020603050405020304" pitchFamily="18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7311154" y="3829140"/>
            <a:ext cx="1371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609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06400"/>
            <a:ext cx="10515600" cy="5770563"/>
          </a:xfrm>
        </p:spPr>
        <p:txBody>
          <a:bodyPr/>
          <a:lstStyle/>
          <a:p>
            <a:pPr marL="0" indent="0">
              <a:buNone/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LEVEL 1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7055" y="3080899"/>
            <a:ext cx="1472663" cy="749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USER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013200" y="2126444"/>
            <a:ext cx="1554480" cy="15544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CHECK</a:t>
            </a:r>
          </a:p>
          <a:p>
            <a:pPr algn="ctr"/>
            <a:r>
              <a:rPr lang="en-IN" dirty="0" smtClean="0">
                <a:solidFill>
                  <a:schemeClr val="tx1"/>
                </a:solidFill>
              </a:rPr>
              <a:t>USER</a:t>
            </a:r>
          </a:p>
          <a:p>
            <a:pPr algn="ctr"/>
            <a:r>
              <a:rPr lang="en-IN" dirty="0" smtClean="0">
                <a:solidFill>
                  <a:schemeClr val="tx1"/>
                </a:solidFill>
              </a:rPr>
              <a:t>1.0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359400" y="3455549"/>
            <a:ext cx="1676185" cy="11372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575622" y="2913452"/>
            <a:ext cx="1463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7"/>
            <a:endCxn id="18" idx="2"/>
          </p:cNvCxnSpPr>
          <p:nvPr/>
        </p:nvCxnSpPr>
        <p:spPr>
          <a:xfrm flipV="1">
            <a:off x="5340032" y="1214584"/>
            <a:ext cx="1695553" cy="11395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3"/>
            <a:endCxn id="6" idx="2"/>
          </p:cNvCxnSpPr>
          <p:nvPr/>
        </p:nvCxnSpPr>
        <p:spPr>
          <a:xfrm flipV="1">
            <a:off x="2309718" y="2903684"/>
            <a:ext cx="1703482" cy="5518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7035585" y="437344"/>
            <a:ext cx="1554480" cy="15544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CMPNYOPNS</a:t>
            </a:r>
          </a:p>
          <a:p>
            <a:pPr algn="ctr"/>
            <a:r>
              <a:rPr lang="en-IN" dirty="0" smtClean="0">
                <a:solidFill>
                  <a:schemeClr val="tx1"/>
                </a:solidFill>
              </a:rPr>
              <a:t>2.0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7035585" y="2174704"/>
            <a:ext cx="1554480" cy="15544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USER</a:t>
            </a:r>
          </a:p>
          <a:p>
            <a:pPr algn="ctr"/>
            <a:r>
              <a:rPr lang="en-IN" dirty="0" smtClean="0">
                <a:solidFill>
                  <a:schemeClr val="tx1"/>
                </a:solidFill>
              </a:rPr>
              <a:t>OPNS</a:t>
            </a:r>
          </a:p>
          <a:p>
            <a:pPr algn="ctr"/>
            <a:r>
              <a:rPr lang="en-IN" dirty="0" smtClean="0">
                <a:solidFill>
                  <a:schemeClr val="tx1"/>
                </a:solidFill>
              </a:rPr>
              <a:t>3.0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7035585" y="4094944"/>
            <a:ext cx="1554480" cy="15544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REGISTR</a:t>
            </a:r>
          </a:p>
          <a:p>
            <a:pPr algn="ctr"/>
            <a:r>
              <a:rPr lang="en-IN" dirty="0" smtClean="0">
                <a:solidFill>
                  <a:schemeClr val="tx1"/>
                </a:solidFill>
              </a:rPr>
              <a:t>4.0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 rot="20536339">
            <a:off x="2844427" y="2883362"/>
            <a:ext cx="60305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INFO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 rot="19578140">
            <a:off x="5172118" y="1516626"/>
            <a:ext cx="178715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IN" sz="1400" dirty="0" smtClean="0">
                <a:cs typeface="Times New Roman" panose="02020603050405020304" pitchFamily="18" charset="0"/>
              </a:rPr>
              <a:t>REGISTERD COMPANY</a:t>
            </a:r>
            <a:endParaRPr lang="en-IN" sz="1400" dirty="0"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412060" y="2630025"/>
            <a:ext cx="179016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400" dirty="0" smtClean="0">
                <a:cs typeface="Times New Roman" panose="02020603050405020304" pitchFamily="18" charset="0"/>
              </a:rPr>
              <a:t>REGISTRD USER</a:t>
            </a:r>
            <a:endParaRPr lang="en-IN" sz="1400" dirty="0"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 rot="2000808">
            <a:off x="5408389" y="3782978"/>
            <a:ext cx="205303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cs typeface="Times New Roman" panose="02020603050405020304" pitchFamily="18" charset="0"/>
              </a:rPr>
              <a:t>NOT REGISTERED</a:t>
            </a:r>
            <a:endParaRPr lang="en-IN" sz="1400" dirty="0"/>
          </a:p>
        </p:txBody>
      </p:sp>
      <p:sp>
        <p:nvSpPr>
          <p:cNvPr id="21" name="Oval 20"/>
          <p:cNvSpPr/>
          <p:nvPr/>
        </p:nvSpPr>
        <p:spPr>
          <a:xfrm>
            <a:off x="4021142" y="4739459"/>
            <a:ext cx="1554480" cy="15544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CHECK LOGIN</a:t>
            </a:r>
          </a:p>
          <a:p>
            <a:pPr algn="ctr"/>
            <a:r>
              <a:rPr lang="en-IN" dirty="0">
                <a:solidFill>
                  <a:schemeClr val="tx1"/>
                </a:solidFill>
              </a:rPr>
              <a:t>5</a:t>
            </a:r>
            <a:r>
              <a:rPr lang="en-IN" dirty="0" smtClean="0">
                <a:solidFill>
                  <a:schemeClr val="tx1"/>
                </a:solidFill>
              </a:rPr>
              <a:t>.0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/>
          <p:cNvCxnSpPr>
            <a:endCxn id="21" idx="2"/>
          </p:cNvCxnSpPr>
          <p:nvPr/>
        </p:nvCxnSpPr>
        <p:spPr>
          <a:xfrm>
            <a:off x="2317857" y="3438593"/>
            <a:ext cx="1703285" cy="20781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3001292">
            <a:off x="2618783" y="4198594"/>
            <a:ext cx="1439048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 smtClean="0">
                <a:cs typeface="Times New Roman" panose="02020603050405020304" pitchFamily="18" charset="0"/>
              </a:rPr>
              <a:t>EXTERNAL LOGIN</a:t>
            </a:r>
            <a:endParaRPr lang="en-IN" sz="1400" dirty="0"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2778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0766" y="2485623"/>
            <a:ext cx="10053034" cy="369134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Anjana S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Ashly Chacko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Jithu R Jacob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Radhika P R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7416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9100"/>
            <a:ext cx="10515600" cy="5757863"/>
          </a:xfrm>
        </p:spPr>
        <p:txBody>
          <a:bodyPr/>
          <a:lstStyle/>
          <a:p>
            <a:pPr marL="0" indent="0">
              <a:buNone/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LEVEL 2 DFD FOR PROCESS 2.0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78121" y="3770773"/>
            <a:ext cx="1472184" cy="7498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COMPANY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342259" y="3342783"/>
            <a:ext cx="1554480" cy="15544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CMPNY OPNS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7261945" y="3290475"/>
            <a:ext cx="1554480" cy="15544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ADD SITE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>
            <a:stCxn id="5" idx="3"/>
            <a:endCxn id="6" idx="2"/>
          </p:cNvCxnSpPr>
          <p:nvPr/>
        </p:nvCxnSpPr>
        <p:spPr>
          <a:xfrm flipV="1">
            <a:off x="3050305" y="4120023"/>
            <a:ext cx="129195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928748" y="4096905"/>
            <a:ext cx="13462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225231" y="379865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/>
              <a:t>INFO</a:t>
            </a:r>
            <a:endParaRPr lang="en-IN" dirty="0"/>
          </a:p>
        </p:txBody>
      </p:sp>
      <p:sp>
        <p:nvSpPr>
          <p:cNvPr id="27" name="TextBox 26"/>
          <p:cNvSpPr txBox="1"/>
          <p:nvPr/>
        </p:nvSpPr>
        <p:spPr>
          <a:xfrm>
            <a:off x="6007155" y="3751808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/>
              <a:t>SITE URL</a:t>
            </a:r>
            <a:endParaRPr lang="en-IN" sz="1400" dirty="0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9658412" y="3897110"/>
            <a:ext cx="18509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659439" y="4211738"/>
            <a:ext cx="1888755" cy="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8812487" y="4059585"/>
            <a:ext cx="819797" cy="17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698152" y="3874919"/>
            <a:ext cx="1811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WEBSITE DETAILS</a:t>
            </a:r>
            <a:endParaRPr lang="en-I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5025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9100"/>
            <a:ext cx="10515600" cy="5757863"/>
          </a:xfrm>
        </p:spPr>
        <p:txBody>
          <a:bodyPr/>
          <a:lstStyle/>
          <a:p>
            <a:pPr marL="0" indent="0">
              <a:buNone/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LEVEL 2 DFD FOR PROCESS 3.0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31201" y="3010919"/>
            <a:ext cx="1219200" cy="698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USER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995849" y="2582929"/>
            <a:ext cx="1554480" cy="15544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USER OPNS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7049574" y="4487299"/>
            <a:ext cx="1554480" cy="15544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PROTCL SELCTN3.3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7036695" y="2637224"/>
            <a:ext cx="1554480" cy="15544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APP</a:t>
            </a:r>
          </a:p>
          <a:p>
            <a:pPr algn="ctr"/>
            <a:r>
              <a:rPr lang="en-IN" dirty="0" smtClean="0">
                <a:solidFill>
                  <a:schemeClr val="tx1"/>
                </a:solidFill>
              </a:rPr>
              <a:t>CONFG</a:t>
            </a:r>
          </a:p>
          <a:p>
            <a:pPr algn="ctr"/>
            <a:r>
              <a:rPr lang="en-IN" dirty="0">
                <a:solidFill>
                  <a:schemeClr val="tx1"/>
                </a:solidFill>
              </a:rPr>
              <a:t>3</a:t>
            </a:r>
            <a:r>
              <a:rPr lang="en-IN" dirty="0" smtClean="0">
                <a:solidFill>
                  <a:schemeClr val="tx1"/>
                </a:solidFill>
              </a:rPr>
              <a:t>.2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7036695" y="870951"/>
            <a:ext cx="1554480" cy="15544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FORGT PASWD</a:t>
            </a:r>
          </a:p>
          <a:p>
            <a:pPr algn="ctr"/>
            <a:r>
              <a:rPr lang="en-IN" dirty="0">
                <a:solidFill>
                  <a:schemeClr val="tx1"/>
                </a:solidFill>
              </a:rPr>
              <a:t>3</a:t>
            </a:r>
            <a:r>
              <a:rPr lang="en-IN" dirty="0" smtClean="0">
                <a:solidFill>
                  <a:schemeClr val="tx1"/>
                </a:solidFill>
              </a:rPr>
              <a:t>.1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>
            <a:stCxn id="5" idx="3"/>
            <a:endCxn id="6" idx="2"/>
          </p:cNvCxnSpPr>
          <p:nvPr/>
        </p:nvCxnSpPr>
        <p:spPr>
          <a:xfrm>
            <a:off x="2550401" y="3360169"/>
            <a:ext cx="144544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8" idx="2"/>
          </p:cNvCxnSpPr>
          <p:nvPr/>
        </p:nvCxnSpPr>
        <p:spPr>
          <a:xfrm>
            <a:off x="5550329" y="3355764"/>
            <a:ext cx="148636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5"/>
          </p:cNvCxnSpPr>
          <p:nvPr/>
        </p:nvCxnSpPr>
        <p:spPr>
          <a:xfrm>
            <a:off x="5322681" y="3909761"/>
            <a:ext cx="1705800" cy="12910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271395" y="1648191"/>
            <a:ext cx="1765300" cy="10929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865549" y="293852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/>
              <a:t>INFO</a:t>
            </a:r>
            <a:endParaRPr lang="en-IN" sz="1400" dirty="0"/>
          </a:p>
        </p:txBody>
      </p:sp>
      <p:sp>
        <p:nvSpPr>
          <p:cNvPr id="26" name="TextBox 25"/>
          <p:cNvSpPr txBox="1"/>
          <p:nvPr/>
        </p:nvSpPr>
        <p:spPr>
          <a:xfrm rot="19707547">
            <a:off x="5328364" y="2018950"/>
            <a:ext cx="1199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/>
              <a:t>FORGOT PWD</a:t>
            </a:r>
            <a:endParaRPr lang="en-IN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5774223" y="3028265"/>
            <a:ext cx="10839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/>
              <a:t>APP CONFIG</a:t>
            </a:r>
            <a:endParaRPr lang="en-IN" sz="1400" dirty="0"/>
          </a:p>
        </p:txBody>
      </p:sp>
      <p:sp>
        <p:nvSpPr>
          <p:cNvPr id="28" name="TextBox 27"/>
          <p:cNvSpPr txBox="1"/>
          <p:nvPr/>
        </p:nvSpPr>
        <p:spPr>
          <a:xfrm rot="2297849">
            <a:off x="5711719" y="4185334"/>
            <a:ext cx="977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/>
              <a:t>PROTOCOL</a:t>
            </a:r>
            <a:endParaRPr lang="en-IN" sz="1400" dirty="0"/>
          </a:p>
        </p:txBody>
      </p:sp>
      <p:sp>
        <p:nvSpPr>
          <p:cNvPr id="16" name="Oval 15"/>
          <p:cNvSpPr/>
          <p:nvPr/>
        </p:nvSpPr>
        <p:spPr>
          <a:xfrm>
            <a:off x="9928572" y="4487299"/>
            <a:ext cx="1554480" cy="15544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SELECT PRTCOL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8626233" y="5205839"/>
            <a:ext cx="12801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915704" y="4890163"/>
            <a:ext cx="701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/>
              <a:t>SELECT</a:t>
            </a:r>
            <a:endParaRPr lang="en-IN" sz="14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0717968" y="6056104"/>
            <a:ext cx="5545" cy="28360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896877" y="6325386"/>
            <a:ext cx="1841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9906393" y="6709044"/>
            <a:ext cx="1841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066543" y="6339712"/>
            <a:ext cx="147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USER DETAILS</a:t>
            </a:r>
            <a:endParaRPr lang="en-I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902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05268" y="1547744"/>
            <a:ext cx="4574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LEVEL 2 DFD PROCESS 4.0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05268" y="3241348"/>
            <a:ext cx="1716259" cy="6471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USER 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003939" y="2760633"/>
            <a:ext cx="1554480" cy="15544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REGISTR 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518260" y="2324618"/>
            <a:ext cx="18509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9492134" y="2679240"/>
            <a:ext cx="1888755" cy="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621527" y="3564904"/>
            <a:ext cx="1354664" cy="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673808" y="2485334"/>
            <a:ext cx="819797" cy="17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19920747">
            <a:off x="5353749" y="2557733"/>
            <a:ext cx="21435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/>
              <a:t>USERNAME,EMAIL,PWD</a:t>
            </a:r>
            <a:endParaRPr lang="en-IN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9480726" y="2302427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COMPNY DETAILS</a:t>
            </a:r>
            <a:endParaRPr lang="en-IN" dirty="0"/>
          </a:p>
        </p:txBody>
      </p:sp>
      <p:cxnSp>
        <p:nvCxnSpPr>
          <p:cNvPr id="12" name="Straight Arrow Connector 11"/>
          <p:cNvCxnSpPr>
            <a:endCxn id="19" idx="2"/>
          </p:cNvCxnSpPr>
          <p:nvPr/>
        </p:nvCxnSpPr>
        <p:spPr>
          <a:xfrm>
            <a:off x="5558419" y="3619331"/>
            <a:ext cx="1537835" cy="9526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8" idx="2"/>
          </p:cNvCxnSpPr>
          <p:nvPr/>
        </p:nvCxnSpPr>
        <p:spPr>
          <a:xfrm flipV="1">
            <a:off x="5539101" y="2487093"/>
            <a:ext cx="1557153" cy="8445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7096254" y="1709853"/>
            <a:ext cx="1554480" cy="15544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CMPNY 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7096254" y="3794764"/>
            <a:ext cx="1554480" cy="15544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USER 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 rot="1944695">
            <a:off x="5399567" y="3914268"/>
            <a:ext cx="21435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/>
              <a:t>USERNAME,EMAIL,PWD</a:t>
            </a:r>
            <a:endParaRPr lang="en-IN" sz="1200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9544666" y="4411288"/>
            <a:ext cx="18509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687335" y="4572004"/>
            <a:ext cx="819797" cy="17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751827" y="4389097"/>
            <a:ext cx="147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USER DETAILS</a:t>
            </a:r>
            <a:endParaRPr lang="en-IN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9517207" y="4779951"/>
            <a:ext cx="1888755" cy="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846705" y="317779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/>
              <a:t>INFO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1362510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39644" y="1530898"/>
            <a:ext cx="4574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LEVEL 2 DFD PROCESS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.0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05268" y="3241348"/>
            <a:ext cx="1716259" cy="6471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USER 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003939" y="2760633"/>
            <a:ext cx="1554480" cy="15544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EXTERNL LOGIN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111990" y="736472"/>
            <a:ext cx="18509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085864" y="1091094"/>
            <a:ext cx="1888755" cy="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621527" y="3564904"/>
            <a:ext cx="1354664" cy="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8" idx="0"/>
          </p:cNvCxnSpPr>
          <p:nvPr/>
        </p:nvCxnSpPr>
        <p:spPr>
          <a:xfrm flipH="1" flipV="1">
            <a:off x="7871990" y="1134725"/>
            <a:ext cx="1504" cy="5751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19920747">
            <a:off x="5800667" y="2589609"/>
            <a:ext cx="1129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/>
              <a:t>PROTCL 1</a:t>
            </a:r>
            <a:endParaRPr lang="en-IN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7292862" y="712215"/>
            <a:ext cx="1357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OTP DETAILS</a:t>
            </a:r>
            <a:endParaRPr lang="en-IN" dirty="0"/>
          </a:p>
        </p:txBody>
      </p:sp>
      <p:cxnSp>
        <p:nvCxnSpPr>
          <p:cNvPr id="12" name="Straight Arrow Connector 11"/>
          <p:cNvCxnSpPr>
            <a:endCxn id="19" idx="2"/>
          </p:cNvCxnSpPr>
          <p:nvPr/>
        </p:nvCxnSpPr>
        <p:spPr>
          <a:xfrm>
            <a:off x="5558419" y="3619331"/>
            <a:ext cx="1537835" cy="9526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8" idx="2"/>
          </p:cNvCxnSpPr>
          <p:nvPr/>
        </p:nvCxnSpPr>
        <p:spPr>
          <a:xfrm flipV="1">
            <a:off x="5539101" y="2487093"/>
            <a:ext cx="1557153" cy="8445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7096254" y="1709853"/>
            <a:ext cx="1554480" cy="15544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GENRTE QR CODE 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7096254" y="3794764"/>
            <a:ext cx="1554480" cy="15544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GNRT QR,  RANDM KYBD 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 rot="1944695">
            <a:off x="5882944" y="3927830"/>
            <a:ext cx="1286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/>
              <a:t>PROTCL 2</a:t>
            </a:r>
            <a:endParaRPr lang="en-IN" sz="1400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7123713" y="6301624"/>
            <a:ext cx="18509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9" idx="4"/>
          </p:cNvCxnSpPr>
          <p:nvPr/>
        </p:nvCxnSpPr>
        <p:spPr>
          <a:xfrm flipH="1">
            <a:off x="7871990" y="5349244"/>
            <a:ext cx="1504" cy="9523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330874" y="6305191"/>
            <a:ext cx="1357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OTP DETAILS</a:t>
            </a:r>
            <a:endParaRPr lang="en-IN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7096254" y="6670287"/>
            <a:ext cx="1888755" cy="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654209" y="3295371"/>
            <a:ext cx="1502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/>
              <a:t>USERNAME,PWD</a:t>
            </a:r>
            <a:endParaRPr lang="en-IN" sz="1200" dirty="0"/>
          </a:p>
        </p:txBody>
      </p:sp>
      <p:cxnSp>
        <p:nvCxnSpPr>
          <p:cNvPr id="21" name="Straight Arrow Connector 20"/>
          <p:cNvCxnSpPr/>
          <p:nvPr/>
        </p:nvCxnSpPr>
        <p:spPr>
          <a:xfrm rot="16200000" flipV="1">
            <a:off x="4358157" y="4766774"/>
            <a:ext cx="8509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843807" y="5204924"/>
            <a:ext cx="1841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818407" y="5687524"/>
            <a:ext cx="1841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085107" y="5293824"/>
            <a:ext cx="147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USER DETAILS</a:t>
            </a:r>
            <a:endParaRPr lang="en-IN" dirty="0"/>
          </a:p>
        </p:txBody>
      </p:sp>
      <p:sp>
        <p:nvSpPr>
          <p:cNvPr id="31" name="Oval 30"/>
          <p:cNvSpPr/>
          <p:nvPr/>
        </p:nvSpPr>
        <p:spPr>
          <a:xfrm>
            <a:off x="10005398" y="1578968"/>
            <a:ext cx="1554480" cy="15544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LOGIN PRCD 1 5.1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985008" y="2128256"/>
            <a:ext cx="841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/>
              <a:t>LOGIN</a:t>
            </a:r>
            <a:endParaRPr lang="en-IN" sz="1200" dirty="0"/>
          </a:p>
        </p:txBody>
      </p:sp>
      <p:sp>
        <p:nvSpPr>
          <p:cNvPr id="33" name="Oval 32"/>
          <p:cNvSpPr/>
          <p:nvPr/>
        </p:nvSpPr>
        <p:spPr>
          <a:xfrm>
            <a:off x="10022305" y="3854317"/>
            <a:ext cx="1554480" cy="15544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LOGIN </a:t>
            </a:r>
            <a:r>
              <a:rPr lang="en-IN" dirty="0" smtClean="0">
                <a:solidFill>
                  <a:schemeClr val="tx1"/>
                </a:solidFill>
              </a:rPr>
              <a:t>PRCD 2 5.2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949150" y="4329588"/>
            <a:ext cx="877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/>
              <a:t>LOGIN</a:t>
            </a:r>
            <a:endParaRPr lang="en-IN" sz="1200" dirty="0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8650734" y="2454299"/>
            <a:ext cx="1354664" cy="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8650734" y="4631557"/>
            <a:ext cx="1354664" cy="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1354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6896" y="1246904"/>
            <a:ext cx="10515600" cy="473075"/>
          </a:xfrm>
        </p:spPr>
        <p:txBody>
          <a:bodyPr>
            <a:no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LEVEL 3 DFD FOR PROCESS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.1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5284273" y="2485264"/>
            <a:ext cx="1554480" cy="15544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FORGT PASW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8522773" y="2383665"/>
            <a:ext cx="1554480" cy="15544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SEND RECVRY MAIL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20473" y="2866265"/>
            <a:ext cx="1460500" cy="787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USER 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>
            <a:endCxn id="3" idx="2"/>
          </p:cNvCxnSpPr>
          <p:nvPr/>
        </p:nvCxnSpPr>
        <p:spPr>
          <a:xfrm>
            <a:off x="4280973" y="3234564"/>
            <a:ext cx="10033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838753" y="3237963"/>
            <a:ext cx="168402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16200000" flipV="1">
            <a:off x="5658923" y="4470560"/>
            <a:ext cx="8509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144573" y="4908710"/>
            <a:ext cx="1841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119173" y="5391310"/>
            <a:ext cx="1841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121619" y="4316612"/>
            <a:ext cx="1684948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 smtClean="0"/>
              <a:t>EMAIL,HASH(RAND) </a:t>
            </a:r>
            <a:endParaRPr lang="en-IN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5367260" y="4964739"/>
            <a:ext cx="147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USER DETAILS</a:t>
            </a:r>
            <a:endParaRPr lang="en-IN" dirty="0"/>
          </a:p>
        </p:txBody>
      </p:sp>
      <p:sp>
        <p:nvSpPr>
          <p:cNvPr id="21" name="TextBox 20"/>
          <p:cNvSpPr txBox="1"/>
          <p:nvPr/>
        </p:nvSpPr>
        <p:spPr>
          <a:xfrm>
            <a:off x="6979289" y="2862281"/>
            <a:ext cx="113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/>
              <a:t>HASH(RAND)</a:t>
            </a:r>
            <a:endParaRPr lang="en-IN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10753" y="293018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/>
              <a:t>INFO</a:t>
            </a:r>
            <a:endParaRPr lang="en-IN" sz="1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1418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7251" y="1046358"/>
            <a:ext cx="5363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LEVEL 3 DFD FOR PROCESS 3.2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4002825" y="2512275"/>
            <a:ext cx="1554480" cy="15544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APP CONFG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6669825" y="2512275"/>
            <a:ext cx="1554480" cy="15544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GENRT RSA KEY PAIR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837849" y="3050445"/>
            <a:ext cx="1828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9837849" y="3507645"/>
            <a:ext cx="1828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012941" y="4903923"/>
            <a:ext cx="149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038341" y="5411923"/>
            <a:ext cx="149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718041" y="4891223"/>
            <a:ext cx="149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750760" y="5353927"/>
            <a:ext cx="149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8249360" y="3287431"/>
            <a:ext cx="1447027" cy="12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7" idx="3"/>
            <a:endCxn id="4" idx="2"/>
          </p:cNvCxnSpPr>
          <p:nvPr/>
        </p:nvCxnSpPr>
        <p:spPr>
          <a:xfrm>
            <a:off x="2400009" y="3287431"/>
            <a:ext cx="1602816" cy="208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6200000" flipH="1">
            <a:off x="7060941" y="4472123"/>
            <a:ext cx="762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H="1">
            <a:off x="4349491" y="4503873"/>
            <a:ext cx="8255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6"/>
            <a:endCxn id="5" idx="2"/>
          </p:cNvCxnSpPr>
          <p:nvPr/>
        </p:nvCxnSpPr>
        <p:spPr>
          <a:xfrm>
            <a:off x="5557305" y="3289515"/>
            <a:ext cx="111252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003009" y="2931831"/>
            <a:ext cx="1397000" cy="711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USER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451224" y="2987962"/>
            <a:ext cx="1592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/>
              <a:t>USERNME, PASW</a:t>
            </a:r>
            <a:endParaRPr lang="en-IN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5693140" y="2948876"/>
            <a:ext cx="843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/>
              <a:t>VERIFIED</a:t>
            </a:r>
            <a:endParaRPr lang="en-IN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4825741" y="4332423"/>
            <a:ext cx="688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/>
              <a:t>VERIFY</a:t>
            </a:r>
            <a:endParaRPr lang="en-IN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4101304" y="4992644"/>
            <a:ext cx="147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USER DETAILS</a:t>
            </a:r>
            <a:endParaRPr lang="en-IN" dirty="0"/>
          </a:p>
        </p:txBody>
      </p:sp>
      <p:sp>
        <p:nvSpPr>
          <p:cNvPr id="39" name="TextBox 38"/>
          <p:cNvSpPr txBox="1"/>
          <p:nvPr/>
        </p:nvSpPr>
        <p:spPr>
          <a:xfrm>
            <a:off x="7645141" y="4332423"/>
            <a:ext cx="10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/>
              <a:t>PUBLIC KEY</a:t>
            </a:r>
            <a:endParaRPr lang="en-IN" sz="1400" dirty="0"/>
          </a:p>
        </p:txBody>
      </p:sp>
      <p:sp>
        <p:nvSpPr>
          <p:cNvPr id="40" name="TextBox 39"/>
          <p:cNvSpPr txBox="1"/>
          <p:nvPr/>
        </p:nvSpPr>
        <p:spPr>
          <a:xfrm>
            <a:off x="6768125" y="4954723"/>
            <a:ext cx="147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USER DETAILS</a:t>
            </a:r>
            <a:endParaRPr lang="en-IN" dirty="0"/>
          </a:p>
        </p:txBody>
      </p:sp>
      <p:sp>
        <p:nvSpPr>
          <p:cNvPr id="41" name="TextBox 40"/>
          <p:cNvSpPr txBox="1"/>
          <p:nvPr/>
        </p:nvSpPr>
        <p:spPr>
          <a:xfrm>
            <a:off x="8399425" y="2896556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/>
              <a:t>PRIVATE KEY</a:t>
            </a:r>
            <a:endParaRPr lang="en-IN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9696387" y="3102765"/>
            <a:ext cx="1713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LOCAL STORAGE</a:t>
            </a:r>
            <a:endParaRPr lang="en-I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2488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1387" y="994165"/>
            <a:ext cx="5363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LEVEL 3 DFD FOR PROCESS 5.1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3810164" y="2395867"/>
            <a:ext cx="1554480" cy="15544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SHOW QR CODE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6858131" y="2365387"/>
            <a:ext cx="1554480" cy="15544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DECDE</a:t>
            </a:r>
          </a:p>
          <a:p>
            <a:pPr algn="ctr"/>
            <a:r>
              <a:rPr lang="en-IN" dirty="0" smtClean="0">
                <a:solidFill>
                  <a:schemeClr val="tx1"/>
                </a:solidFill>
              </a:rPr>
              <a:t>DECRPT AND SHOW OTP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40936" y="2856582"/>
            <a:ext cx="1674055" cy="6330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USER 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852368" y="4751017"/>
            <a:ext cx="16228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860509" y="4735696"/>
            <a:ext cx="1619125" cy="13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886301" y="5148447"/>
            <a:ext cx="16325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810165" y="5172303"/>
            <a:ext cx="17242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  <a:endCxn id="4" idx="2"/>
          </p:cNvCxnSpPr>
          <p:nvPr/>
        </p:nvCxnSpPr>
        <p:spPr>
          <a:xfrm>
            <a:off x="2614991" y="3173106"/>
            <a:ext cx="119517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6200000" flipV="1">
            <a:off x="4197026" y="4352367"/>
            <a:ext cx="82999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16200000" flipV="1">
            <a:off x="7186000" y="4310164"/>
            <a:ext cx="82530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5" idx="2"/>
          </p:cNvCxnSpPr>
          <p:nvPr/>
        </p:nvCxnSpPr>
        <p:spPr>
          <a:xfrm flipV="1">
            <a:off x="5364644" y="3142627"/>
            <a:ext cx="149348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769156" y="2775695"/>
            <a:ext cx="843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/>
              <a:t>VERIFIED</a:t>
            </a:r>
            <a:endParaRPr lang="en-IN" dirty="0"/>
          </a:p>
        </p:txBody>
      </p:sp>
      <p:sp>
        <p:nvSpPr>
          <p:cNvPr id="28" name="TextBox 27"/>
          <p:cNvSpPr txBox="1"/>
          <p:nvPr/>
        </p:nvSpPr>
        <p:spPr>
          <a:xfrm>
            <a:off x="5582694" y="2719424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/>
              <a:t>SCAN QR</a:t>
            </a:r>
            <a:endParaRPr lang="en-IN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6727149" y="4762507"/>
            <a:ext cx="20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LOCAL STORAGE</a:t>
            </a:r>
            <a:endParaRPr lang="en-IN" dirty="0"/>
          </a:p>
        </p:txBody>
      </p:sp>
      <p:sp>
        <p:nvSpPr>
          <p:cNvPr id="30" name="TextBox 29"/>
          <p:cNvSpPr txBox="1"/>
          <p:nvPr/>
        </p:nvSpPr>
        <p:spPr>
          <a:xfrm>
            <a:off x="4382990" y="4781295"/>
            <a:ext cx="56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OTP</a:t>
            </a:r>
            <a:endParaRPr lang="en-IN" dirty="0"/>
          </a:p>
        </p:txBody>
      </p:sp>
      <p:sp>
        <p:nvSpPr>
          <p:cNvPr id="31" name="TextBox 30"/>
          <p:cNvSpPr txBox="1"/>
          <p:nvPr/>
        </p:nvSpPr>
        <p:spPr>
          <a:xfrm>
            <a:off x="4583888" y="4199902"/>
            <a:ext cx="1811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/>
              <a:t>QRENCODE(RSA(OTP))</a:t>
            </a:r>
            <a:endParaRPr lang="en-IN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7657088" y="4085259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/>
              <a:t>PRIVATE KEY</a:t>
            </a:r>
            <a:endParaRPr lang="en-IN" sz="1400" dirty="0"/>
          </a:p>
        </p:txBody>
      </p:sp>
      <p:sp>
        <p:nvSpPr>
          <p:cNvPr id="21" name="Oval 20"/>
          <p:cNvSpPr/>
          <p:nvPr/>
        </p:nvSpPr>
        <p:spPr>
          <a:xfrm>
            <a:off x="9595412" y="2395866"/>
            <a:ext cx="1554480" cy="15544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AUTH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8412611" y="3173105"/>
            <a:ext cx="118872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454518" y="2792876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/>
              <a:t>SHA1(OTP)</a:t>
            </a:r>
            <a:endParaRPr lang="en-IN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9608054" y="4749923"/>
            <a:ext cx="16228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9565851" y="5184088"/>
            <a:ext cx="17242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10367709" y="3949155"/>
            <a:ext cx="0" cy="74790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0138676" y="4793080"/>
            <a:ext cx="56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OTP</a:t>
            </a:r>
            <a:endParaRPr lang="en-IN" dirty="0"/>
          </a:p>
        </p:txBody>
      </p:sp>
      <p:sp>
        <p:nvSpPr>
          <p:cNvPr id="34" name="TextBox 33"/>
          <p:cNvSpPr txBox="1"/>
          <p:nvPr/>
        </p:nvSpPr>
        <p:spPr>
          <a:xfrm>
            <a:off x="10439271" y="4115091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SHA1(OTP)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3474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6045" y="1019243"/>
            <a:ext cx="5363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LEVEL 3 DFD FOR PROCESS 5.2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3810164" y="2395867"/>
            <a:ext cx="1554480" cy="15544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SHOW QR CODE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6832373" y="2365387"/>
            <a:ext cx="1554480" cy="15544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DECDE</a:t>
            </a:r>
          </a:p>
          <a:p>
            <a:pPr algn="ctr"/>
            <a:r>
              <a:rPr lang="en-IN" dirty="0" smtClean="0">
                <a:solidFill>
                  <a:schemeClr val="tx1"/>
                </a:solidFill>
              </a:rPr>
              <a:t>DECRPT AND SHOW KYBD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42864" y="2828503"/>
            <a:ext cx="1674055" cy="6330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USER 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891005" y="4822507"/>
            <a:ext cx="16228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899146" y="4742791"/>
            <a:ext cx="1619125" cy="13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924938" y="5232816"/>
            <a:ext cx="16325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848802" y="5256672"/>
            <a:ext cx="17242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4" idx="2"/>
          </p:cNvCxnSpPr>
          <p:nvPr/>
        </p:nvCxnSpPr>
        <p:spPr>
          <a:xfrm>
            <a:off x="2628479" y="3134421"/>
            <a:ext cx="118168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6200000" flipV="1">
            <a:off x="4235663" y="4372341"/>
            <a:ext cx="82999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16200000" flipV="1">
            <a:off x="7224637" y="4330138"/>
            <a:ext cx="82530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384525" y="3173106"/>
            <a:ext cx="146304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769156" y="2775695"/>
            <a:ext cx="843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/>
              <a:t>VERIFIED</a:t>
            </a:r>
            <a:endParaRPr lang="en-IN" dirty="0"/>
          </a:p>
        </p:txBody>
      </p:sp>
      <p:sp>
        <p:nvSpPr>
          <p:cNvPr id="28" name="TextBox 27"/>
          <p:cNvSpPr txBox="1"/>
          <p:nvPr/>
        </p:nvSpPr>
        <p:spPr>
          <a:xfrm>
            <a:off x="5585649" y="2775695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/>
              <a:t>SCAN QR</a:t>
            </a:r>
            <a:endParaRPr lang="en-IN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6924938" y="4822507"/>
            <a:ext cx="1713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LOCAL STORAGE</a:t>
            </a:r>
            <a:endParaRPr lang="en-IN" dirty="0"/>
          </a:p>
        </p:txBody>
      </p:sp>
      <p:sp>
        <p:nvSpPr>
          <p:cNvPr id="30" name="TextBox 29"/>
          <p:cNvSpPr txBox="1"/>
          <p:nvPr/>
        </p:nvSpPr>
        <p:spPr>
          <a:xfrm>
            <a:off x="4421627" y="4865664"/>
            <a:ext cx="56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OTP</a:t>
            </a:r>
            <a:endParaRPr lang="en-IN" dirty="0"/>
          </a:p>
        </p:txBody>
      </p:sp>
      <p:sp>
        <p:nvSpPr>
          <p:cNvPr id="31" name="TextBox 30"/>
          <p:cNvSpPr txBox="1"/>
          <p:nvPr/>
        </p:nvSpPr>
        <p:spPr>
          <a:xfrm>
            <a:off x="4622525" y="4168360"/>
            <a:ext cx="19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/>
              <a:t>QRENCODE(RSA(KEYBD))</a:t>
            </a:r>
            <a:endParaRPr lang="en-IN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7695725" y="4169628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/>
              <a:t>PRIVATE KEY</a:t>
            </a:r>
            <a:endParaRPr lang="en-IN" sz="1400" dirty="0"/>
          </a:p>
        </p:txBody>
      </p:sp>
      <p:sp>
        <p:nvSpPr>
          <p:cNvPr id="21" name="Oval 20"/>
          <p:cNvSpPr/>
          <p:nvPr/>
        </p:nvSpPr>
        <p:spPr>
          <a:xfrm>
            <a:off x="9556775" y="2395866"/>
            <a:ext cx="1554480" cy="15544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AUTH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8386853" y="3173106"/>
            <a:ext cx="118168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666874" y="2775695"/>
            <a:ext cx="534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/>
              <a:t>KEYS</a:t>
            </a:r>
            <a:endParaRPr lang="en-IN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9646691" y="4834292"/>
            <a:ext cx="16228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9604488" y="5268457"/>
            <a:ext cx="17242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16200000" flipV="1">
            <a:off x="9991349" y="4384126"/>
            <a:ext cx="82999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831666" y="4864815"/>
            <a:ext cx="147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USER DETAILS</a:t>
            </a:r>
            <a:endParaRPr lang="en-IN" dirty="0"/>
          </a:p>
        </p:txBody>
      </p:sp>
      <p:sp>
        <p:nvSpPr>
          <p:cNvPr id="34" name="TextBox 33"/>
          <p:cNvSpPr txBox="1"/>
          <p:nvPr/>
        </p:nvSpPr>
        <p:spPr>
          <a:xfrm>
            <a:off x="10477908" y="4199460"/>
            <a:ext cx="112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/>
              <a:t>SHA1(SPWD)</a:t>
            </a:r>
            <a:endParaRPr lang="en-IN" sz="1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6202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32782"/>
            <a:ext cx="10515600" cy="1325563"/>
          </a:xfrm>
        </p:spPr>
        <p:txBody>
          <a:bodyPr>
            <a:normAutofit/>
          </a:bodyPr>
          <a:lstStyle/>
          <a:p>
            <a:pPr algn="ctr" defTabSz="457200"/>
            <a:r>
              <a:rPr lang="en-I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USER DETAILS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1039685"/>
              </p:ext>
            </p:extLst>
          </p:nvPr>
        </p:nvGraphicFramePr>
        <p:xfrm>
          <a:off x="1386840" y="2168439"/>
          <a:ext cx="9418320" cy="41588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39440"/>
                <a:gridCol w="3139440"/>
                <a:gridCol w="3139440"/>
              </a:tblGrid>
              <a:tr h="351388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ATTRIBUTE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CONSTRAINTS</a:t>
                      </a:r>
                      <a:endParaRPr lang="en-IN" dirty="0"/>
                    </a:p>
                  </a:txBody>
                  <a:tcPr/>
                </a:tc>
              </a:tr>
              <a:tr h="382702">
                <a:tc>
                  <a:txBody>
                    <a:bodyPr/>
                    <a:lstStyle/>
                    <a:p>
                      <a:r>
                        <a:rPr lang="en-IN" dirty="0" smtClean="0"/>
                        <a:t>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int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Auto</a:t>
                      </a:r>
                      <a:r>
                        <a:rPr lang="en-IN" baseline="0" dirty="0" smtClean="0"/>
                        <a:t> increment</a:t>
                      </a:r>
                      <a:endParaRPr lang="en-IN" dirty="0"/>
                    </a:p>
                  </a:txBody>
                  <a:tcPr/>
                </a:tc>
              </a:tr>
              <a:tr h="382702">
                <a:tc>
                  <a:txBody>
                    <a:bodyPr/>
                    <a:lstStyle/>
                    <a:p>
                      <a:r>
                        <a:rPr lang="en-IN" u="none" dirty="0" smtClean="0"/>
                        <a:t>name</a:t>
                      </a:r>
                      <a:endParaRPr lang="en-IN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varchar(60)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</a:tr>
              <a:tr h="382702">
                <a:tc>
                  <a:txBody>
                    <a:bodyPr/>
                    <a:lstStyle/>
                    <a:p>
                      <a:r>
                        <a:rPr lang="en-IN" dirty="0" smtClean="0"/>
                        <a:t>password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varchar(50)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</a:tr>
              <a:tr h="382702">
                <a:tc>
                  <a:txBody>
                    <a:bodyPr/>
                    <a:lstStyle/>
                    <a:p>
                      <a:r>
                        <a:rPr lang="en-IN" u="sng" dirty="0" smtClean="0"/>
                        <a:t>email</a:t>
                      </a:r>
                      <a:endParaRPr lang="en-IN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varchar(150)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</a:tr>
              <a:tr h="382702">
                <a:tc>
                  <a:txBody>
                    <a:bodyPr/>
                    <a:lstStyle/>
                    <a:p>
                      <a:r>
                        <a:rPr lang="en-IN" u="none" dirty="0" smtClean="0"/>
                        <a:t>verified</a:t>
                      </a:r>
                      <a:endParaRPr lang="en-IN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int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Default 0</a:t>
                      </a:r>
                      <a:endParaRPr lang="en-IN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dirty="0" smtClean="0"/>
                        <a:t>public_key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varchar(500)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Null</a:t>
                      </a:r>
                      <a:endParaRPr lang="en-IN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dirty="0" smtClean="0"/>
                        <a:t>keyhash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varchar(50)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Null</a:t>
                      </a:r>
                      <a:endParaRPr lang="en-IN" dirty="0"/>
                    </a:p>
                  </a:txBody>
                  <a:tcPr/>
                </a:tc>
              </a:tr>
              <a:tr h="382702">
                <a:tc>
                  <a:txBody>
                    <a:bodyPr/>
                    <a:lstStyle/>
                    <a:p>
                      <a:r>
                        <a:rPr lang="en-IN" dirty="0" smtClean="0"/>
                        <a:t>protocol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int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Default 0</a:t>
                      </a:r>
                      <a:endParaRPr lang="en-IN" dirty="0"/>
                    </a:p>
                  </a:txBody>
                  <a:tcPr/>
                </a:tc>
              </a:tr>
              <a:tr h="382702">
                <a:tc>
                  <a:txBody>
                    <a:bodyPr/>
                    <a:lstStyle/>
                    <a:p>
                      <a:r>
                        <a:rPr lang="en-IN" dirty="0" smtClean="0"/>
                        <a:t>secondary_password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varchar(30)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Null</a:t>
                      </a:r>
                      <a:endParaRPr lang="en-IN" dirty="0"/>
                    </a:p>
                  </a:txBody>
                  <a:tcPr/>
                </a:tc>
              </a:tr>
              <a:tr h="382702">
                <a:tc>
                  <a:txBody>
                    <a:bodyPr/>
                    <a:lstStyle/>
                    <a:p>
                      <a:r>
                        <a:rPr lang="en-IN" dirty="0" smtClean="0"/>
                        <a:t>isSiteOwner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int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Default 0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722290" y="2070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9.DATABASE DESIGN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5375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82912" y="1130694"/>
            <a:ext cx="388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OTP  DETAILS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615940"/>
              </p:ext>
            </p:extLst>
          </p:nvPr>
        </p:nvGraphicFramePr>
        <p:xfrm>
          <a:off x="1386840" y="2033311"/>
          <a:ext cx="9418320" cy="407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39440"/>
                <a:gridCol w="2290605"/>
                <a:gridCol w="398827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ATTRIBUTE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CONSTRAINTS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u="sng" dirty="0" smtClean="0"/>
                        <a:t>id</a:t>
                      </a:r>
                      <a:endParaRPr lang="en-IN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int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Auto increment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email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varchar(150)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client_id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varchar(50)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otp_hash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varchar(50)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Null</a:t>
                      </a:r>
                      <a:r>
                        <a:rPr lang="en-IN" baseline="0" dirty="0" smtClean="0"/>
                        <a:t> 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time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timestamp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Default CURRENT_TIMESTAMP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used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int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Default 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accesscode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varchar(150)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secure_otp_hash_id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varchar(150)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Null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protocol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int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Default 0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keyboard_layout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varchar(200)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Null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5702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INTRODUCTION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Sequoro is an Open Authentication (OAuth) system with QR code based two step authentication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provides free API access to all websites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It provides a new cost effective method for two step user authentication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It is resistant against several attacks including key loggers </a:t>
            </a:r>
          </a:p>
          <a:p>
            <a:pPr marL="0" indent="0"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3607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1266168"/>
              </p:ext>
            </p:extLst>
          </p:nvPr>
        </p:nvGraphicFramePr>
        <p:xfrm>
          <a:off x="1386840" y="2037462"/>
          <a:ext cx="9418320" cy="38035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37674"/>
                <a:gridCol w="3290323"/>
                <a:gridCol w="3290323"/>
              </a:tblGrid>
              <a:tr h="380357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ATTRIBUTE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CONSTRAINTS</a:t>
                      </a:r>
                      <a:endParaRPr lang="en-IN" dirty="0"/>
                    </a:p>
                  </a:txBody>
                  <a:tcPr/>
                </a:tc>
              </a:tr>
              <a:tr h="380357">
                <a:tc>
                  <a:txBody>
                    <a:bodyPr/>
                    <a:lstStyle/>
                    <a:p>
                      <a:r>
                        <a:rPr lang="en-IN" u="sng" dirty="0" smtClean="0"/>
                        <a:t>id</a:t>
                      </a:r>
                      <a:endParaRPr lang="en-IN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int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Auto</a:t>
                      </a:r>
                      <a:r>
                        <a:rPr lang="en-IN" baseline="0" dirty="0" smtClean="0"/>
                        <a:t> increment</a:t>
                      </a:r>
                      <a:endParaRPr lang="en-IN" dirty="0"/>
                    </a:p>
                  </a:txBody>
                  <a:tcPr/>
                </a:tc>
              </a:tr>
              <a:tr h="380357">
                <a:tc>
                  <a:txBody>
                    <a:bodyPr/>
                    <a:lstStyle/>
                    <a:p>
                      <a:r>
                        <a:rPr lang="en-IN" u="none" dirty="0" smtClean="0"/>
                        <a:t>owner_email</a:t>
                      </a:r>
                      <a:endParaRPr lang="en-IN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varchar(150)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Not</a:t>
                      </a:r>
                      <a:r>
                        <a:rPr lang="en-IN" baseline="0" dirty="0" smtClean="0"/>
                        <a:t> null</a:t>
                      </a:r>
                      <a:endParaRPr lang="en-IN" dirty="0"/>
                    </a:p>
                  </a:txBody>
                  <a:tcPr/>
                </a:tc>
              </a:tr>
              <a:tr h="380357">
                <a:tc>
                  <a:txBody>
                    <a:bodyPr/>
                    <a:lstStyle/>
                    <a:p>
                      <a:r>
                        <a:rPr lang="en-IN" dirty="0" smtClean="0"/>
                        <a:t>site_name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varchar(100)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</a:tr>
              <a:tr h="380357">
                <a:tc>
                  <a:txBody>
                    <a:bodyPr/>
                    <a:lstStyle/>
                    <a:p>
                      <a:r>
                        <a:rPr lang="en-IN" dirty="0" smtClean="0"/>
                        <a:t>site_url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varchar(100)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</a:tr>
              <a:tr h="380357">
                <a:tc>
                  <a:txBody>
                    <a:bodyPr/>
                    <a:lstStyle/>
                    <a:p>
                      <a:r>
                        <a:rPr lang="en-IN" dirty="0" smtClean="0"/>
                        <a:t>site_redirecturl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varchar(200)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</a:tr>
              <a:tr h="380357">
                <a:tc>
                  <a:txBody>
                    <a:bodyPr/>
                    <a:lstStyle/>
                    <a:p>
                      <a:r>
                        <a:rPr lang="en-IN" dirty="0" smtClean="0"/>
                        <a:t>site_logo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varchar(300)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</a:tr>
              <a:tr h="380357">
                <a:tc>
                  <a:txBody>
                    <a:bodyPr/>
                    <a:lstStyle/>
                    <a:p>
                      <a:r>
                        <a:rPr lang="en-IN" dirty="0" smtClean="0"/>
                        <a:t>site_desc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varchar(500)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</a:tr>
              <a:tr h="380357">
                <a:tc>
                  <a:txBody>
                    <a:bodyPr/>
                    <a:lstStyle/>
                    <a:p>
                      <a:r>
                        <a:rPr lang="en-IN" dirty="0" smtClean="0"/>
                        <a:t>client_secretkey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varchar(150)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</a:tr>
              <a:tr h="380357">
                <a:tc>
                  <a:txBody>
                    <a:bodyPr/>
                    <a:lstStyle/>
                    <a:p>
                      <a:r>
                        <a:rPr lang="en-IN" dirty="0" smtClean="0"/>
                        <a:t>client_id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varchar(150)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295791" y="1327121"/>
            <a:ext cx="33010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WEBSITE DETAILS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0925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4976" y="906041"/>
            <a:ext cx="4462048" cy="1293028"/>
          </a:xfrm>
        </p:spPr>
        <p:txBody>
          <a:bodyPr>
            <a:normAutofit/>
          </a:bodyPr>
          <a:lstStyle/>
          <a:p>
            <a:pPr defTabSz="457200"/>
            <a:r>
              <a:rPr lang="en-IN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API REQUEST DETAILS</a:t>
            </a:r>
            <a:endParaRPr lang="en-I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8368887"/>
              </p:ext>
            </p:extLst>
          </p:nvPr>
        </p:nvGraphicFramePr>
        <p:xfrm>
          <a:off x="1388192" y="2606049"/>
          <a:ext cx="9415617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75211"/>
                <a:gridCol w="2992740"/>
                <a:gridCol w="344766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ATTRIBUTE</a:t>
                      </a:r>
                      <a:endParaRPr lang="en-IN" dirty="0"/>
                    </a:p>
                  </a:txBody>
                  <a:tcPr marL="94090" marR="940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TYPE</a:t>
                      </a:r>
                      <a:endParaRPr lang="en-IN" dirty="0"/>
                    </a:p>
                  </a:txBody>
                  <a:tcPr marL="94090" marR="940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CONSTRAINTS</a:t>
                      </a:r>
                      <a:endParaRPr lang="en-IN" dirty="0"/>
                    </a:p>
                  </a:txBody>
                  <a:tcPr marL="94090" marR="9409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u="sng" dirty="0" smtClean="0"/>
                        <a:t>id</a:t>
                      </a:r>
                      <a:endParaRPr lang="en-IN" u="sng" dirty="0"/>
                    </a:p>
                  </a:txBody>
                  <a:tcPr marL="94090" marR="94090"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int</a:t>
                      </a:r>
                      <a:endParaRPr lang="en-IN" dirty="0"/>
                    </a:p>
                  </a:txBody>
                  <a:tcPr marL="94090" marR="94090"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Auto</a:t>
                      </a:r>
                      <a:r>
                        <a:rPr lang="en-IN" baseline="0" dirty="0" smtClean="0"/>
                        <a:t> increment</a:t>
                      </a:r>
                      <a:endParaRPr lang="en-IN" dirty="0"/>
                    </a:p>
                  </a:txBody>
                  <a:tcPr marL="94090" marR="9409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state</a:t>
                      </a:r>
                      <a:endParaRPr lang="en-IN" dirty="0"/>
                    </a:p>
                  </a:txBody>
                  <a:tcPr marL="94090" marR="94090"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varchar(100)</a:t>
                      </a:r>
                      <a:endParaRPr lang="en-IN" dirty="0"/>
                    </a:p>
                  </a:txBody>
                  <a:tcPr marL="94090" marR="94090"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 marL="94090" marR="9409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requestcode</a:t>
                      </a:r>
                      <a:endParaRPr lang="en-IN" dirty="0"/>
                    </a:p>
                  </a:txBody>
                  <a:tcPr marL="94090" marR="94090"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varchar(100)</a:t>
                      </a:r>
                      <a:endParaRPr lang="en-IN" dirty="0"/>
                    </a:p>
                  </a:txBody>
                  <a:tcPr marL="94090" marR="94090"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 marL="94090" marR="9409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accesscode</a:t>
                      </a:r>
                      <a:endParaRPr lang="en-IN" dirty="0"/>
                    </a:p>
                  </a:txBody>
                  <a:tcPr marL="94090" marR="94090"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varchar(100)</a:t>
                      </a:r>
                      <a:endParaRPr lang="en-IN" dirty="0"/>
                    </a:p>
                  </a:txBody>
                  <a:tcPr marL="94090" marR="94090"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 marL="94090" marR="9409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clientid</a:t>
                      </a:r>
                      <a:endParaRPr lang="en-IN" dirty="0"/>
                    </a:p>
                  </a:txBody>
                  <a:tcPr marL="94090" marR="94090"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varchar(100)</a:t>
                      </a:r>
                      <a:endParaRPr lang="en-IN" dirty="0"/>
                    </a:p>
                  </a:txBody>
                  <a:tcPr marL="94090" marR="94090"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 marL="94090" marR="9409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time</a:t>
                      </a:r>
                      <a:endParaRPr lang="en-IN" dirty="0"/>
                    </a:p>
                  </a:txBody>
                  <a:tcPr marL="94090" marR="94090"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timestamp</a:t>
                      </a:r>
                      <a:endParaRPr lang="en-IN" dirty="0"/>
                    </a:p>
                  </a:txBody>
                  <a:tcPr marL="94090" marR="94090"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Default CURRENT_TIMESTAMP</a:t>
                      </a:r>
                      <a:endParaRPr lang="en-IN" dirty="0"/>
                    </a:p>
                  </a:txBody>
                  <a:tcPr marL="94090" marR="9409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used</a:t>
                      </a:r>
                      <a:endParaRPr lang="en-IN" dirty="0"/>
                    </a:p>
                  </a:txBody>
                  <a:tcPr marL="94090" marR="94090"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int</a:t>
                      </a:r>
                      <a:endParaRPr lang="en-IN" dirty="0"/>
                    </a:p>
                  </a:txBody>
                  <a:tcPr marL="94090" marR="94090"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Default 0</a:t>
                      </a:r>
                      <a:endParaRPr lang="en-IN" dirty="0"/>
                    </a:p>
                  </a:txBody>
                  <a:tcPr marL="94090" marR="94090"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0109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12857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4" name="Picture 3" descr="Sequoro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94" t="36226" r="41416" b="22663"/>
          <a:stretch/>
        </p:blipFill>
        <p:spPr>
          <a:xfrm>
            <a:off x="4316542" y="2005885"/>
            <a:ext cx="3558916" cy="428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9419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3" name="Picture 2" descr="Sequoro - Google Chrome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264" t="40587" r="36519" b="14330"/>
          <a:stretch/>
        </p:blipFill>
        <p:spPr>
          <a:xfrm>
            <a:off x="3858712" y="1504665"/>
            <a:ext cx="4474577" cy="384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598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 descr="Sequoro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83" t="32032" r="40118" b="10909"/>
          <a:stretch/>
        </p:blipFill>
        <p:spPr>
          <a:xfrm>
            <a:off x="1214651" y="1187354"/>
            <a:ext cx="3287011" cy="4831309"/>
          </a:xfrm>
          <a:prstGeom prst="rect">
            <a:avLst/>
          </a:prstGeom>
        </p:spPr>
      </p:pic>
      <p:pic>
        <p:nvPicPr>
          <p:cNvPr id="7" name="Picture 6" descr="Sequoro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63" t="24164" r="41231" b="11792"/>
          <a:stretch/>
        </p:blipFill>
        <p:spPr>
          <a:xfrm>
            <a:off x="6223378" y="713095"/>
            <a:ext cx="3152633" cy="577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828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4" t="4975" r="9498" b="6269"/>
          <a:stretch/>
        </p:blipFill>
        <p:spPr>
          <a:xfrm>
            <a:off x="4640239" y="341194"/>
            <a:ext cx="2893325" cy="608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4662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1651" y="519675"/>
            <a:ext cx="8610600" cy="1293028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ANDROID APP INTERFACE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1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849" y="1690688"/>
            <a:ext cx="4927249" cy="5032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0003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84" r="20201"/>
          <a:stretch/>
        </p:blipFill>
        <p:spPr bwMode="auto">
          <a:xfrm>
            <a:off x="4443150" y="1432516"/>
            <a:ext cx="2697858" cy="4521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50" r="19662" b="38"/>
          <a:stretch/>
        </p:blipFill>
        <p:spPr bwMode="auto">
          <a:xfrm>
            <a:off x="953099" y="1426774"/>
            <a:ext cx="2699026" cy="4466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 descr="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84" r="20201"/>
          <a:stretch/>
        </p:blipFill>
        <p:spPr bwMode="auto">
          <a:xfrm>
            <a:off x="8062114" y="1430095"/>
            <a:ext cx="2697858" cy="4498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4223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84"/>
          <a:stretch/>
        </p:blipFill>
        <p:spPr>
          <a:xfrm>
            <a:off x="4694794" y="1339853"/>
            <a:ext cx="2697480" cy="46332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84"/>
          <a:stretch/>
        </p:blipFill>
        <p:spPr>
          <a:xfrm>
            <a:off x="8666256" y="1339853"/>
            <a:ext cx="2697480" cy="46332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" t="3384"/>
          <a:stretch/>
        </p:blipFill>
        <p:spPr>
          <a:xfrm>
            <a:off x="723332" y="1337482"/>
            <a:ext cx="2697480" cy="463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862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5905" y="532588"/>
            <a:ext cx="8610600" cy="1293028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11.SYSTEM IMPLEMENTATION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6337"/>
            <a:ext cx="10515600" cy="5133296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Tools used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QR Code encoding and decoding – ZXing Library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Base 64 encoding and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decoding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Apache Common Codecs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JSON encoding and decoding      – Simple JSON Library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Environment - Windows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Android Development – Android Studio 1.0.2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JSP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NetBeans IDE 8.0.2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Server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Glassfish Server 4.1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MySQL 5.6.17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Runtime Environment – Jelastic PaaS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Android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5.0.2 Lollipop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Server – Glassfish 4.1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MySQL 5.6.17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7383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PROBLEM DEFINITION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Existing system of OTP’s relies on an external devices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SMS or independent apps.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OTP’s send as SMS are prone to network delays, international roaming and are not accessible in areas with no network coverage.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are costly for small companies to implement.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helps us to solve these problems and provide us an economic and secure solution.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3670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12. CONCLUSION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Sequoro provides a universal and economic  solution for secure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to websites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is secure against common password stealing attacks including key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loggers.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Sequoro does not need any  network coverage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except for registration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By the use of cryptographic techniques passwords are saved securely.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7825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13.REFERENCES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91826"/>
            <a:ext cx="10515600" cy="4766174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 logging-resistant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Protocols ; Transactions On Mobile Computing, Vol. 1, No. 8, August 2014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ZXing. http://code.google.com/p/zxing/, 2011.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Google authenticator. http://code.google.com/p/google- authenticator/.</a:t>
            </a:r>
          </a:p>
          <a:p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Rsa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securid. http://www.emc.com/security/rsa-securid.html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Google. Android. http://www.android.com/, 2011.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Josefsson. RFC 4648: the base16, base32, and base64 data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encodings. 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OAuth , http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://oauth.net/core/1.0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7825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371600" y="1932195"/>
            <a:ext cx="9448800" cy="1825096"/>
          </a:xfrm>
        </p:spPr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046191" y="379989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OBJECTIVES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Sequoro aims at providing an economical OAuth system to provide secure login to  all websites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It must be secure against common password stealing attacks including key loggers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7138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REQUIREMENTS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0733"/>
            <a:ext cx="10820400" cy="19129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.1 SOFTWARE REQUIREMENTS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Client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Side                   :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Android 4.3 or higher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Server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Side              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JSP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Browser                       : Google Chrome (recommended) or any other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7744" y="3931164"/>
            <a:ext cx="10515600" cy="287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4.2 HARDWARE REQUIREMENTS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                      : 1 GHz or faster processor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Memory size                : 1GB RAM or higher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Device                          : Android Mobile with 2 MP or higher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5174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MODULES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Email address and password are collected from users and companies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Companies can enter their website details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User can select protocol and specify secondary password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CONFIGURATION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Verified user can only use the system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RSA 2048 bit key pair generation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Public key is uploaded to server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Private key is saved to local storage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5663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86132" y="848669"/>
            <a:ext cx="10515600" cy="5294554"/>
          </a:xfrm>
        </p:spPr>
        <p:txBody>
          <a:bodyPr>
            <a:noAutofit/>
          </a:bodyPr>
          <a:lstStyle/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QR CODE GENERATION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User is verified and protocol selected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For protocol 1 OTP is generated, encrypted and encoded to QR code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For protocol 2 random keyboard layout is created ,encrypted and encoded to QR code 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 PROCEDURE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User is verified , QR code is generated and displayed 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User scans the QR Code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For protocol 1 OTP is decoded from QR code, decrypted and displayed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For protocol 2 Keyboard layout is decoded from QR code ,decrypted and displayed</a:t>
            </a:r>
          </a:p>
          <a:p>
            <a:pPr lvl="1">
              <a:buFont typeface="Wingdings" pitchFamily="2" charset="2"/>
              <a:buChar char="Ø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itchFamily="2" charset="2"/>
              <a:buChar char="Ø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5663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86132" y="848669"/>
            <a:ext cx="10515600" cy="5294554"/>
          </a:xfrm>
        </p:spPr>
        <p:txBody>
          <a:bodyPr>
            <a:noAutofit/>
          </a:bodyPr>
          <a:lstStyle/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 AUTHENTICATION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Users of a website are shown option to sign in using Sequoro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would be prompted to enter his credentials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Two Step Authentication would be performed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Authenticated users would be redirected to website along with request code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Website authenticates the request code to obtain access code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Websites could access user details using access code </a:t>
            </a:r>
          </a:p>
          <a:p>
            <a:pPr lvl="1">
              <a:buFont typeface="Wingdings" pitchFamily="2" charset="2"/>
              <a:buChar char="Ø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095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F528FDBE-1BD0-4EE6-9200-0DD112141C9E}" vid="{CB869379-4F32-4785-85B1-47DC5C5676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Theme2</Template>
  <TotalTime>3568</TotalTime>
  <Words>1602</Words>
  <Application>Microsoft Office PowerPoint</Application>
  <PresentationFormat>Widescreen</PresentationFormat>
  <Paragraphs>453</Paragraphs>
  <Slides>42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Century Gothic</vt:lpstr>
      <vt:lpstr>Courier New</vt:lpstr>
      <vt:lpstr>Times New Roman</vt:lpstr>
      <vt:lpstr>Wingdings</vt:lpstr>
      <vt:lpstr>Theme1</vt:lpstr>
      <vt:lpstr>Sequoro</vt:lpstr>
      <vt:lpstr>TEAM MEMBERS</vt:lpstr>
      <vt:lpstr>1. INTRODUCTION</vt:lpstr>
      <vt:lpstr>2. PROBLEM DEFINITION</vt:lpstr>
      <vt:lpstr>3. OBJECTIVES</vt:lpstr>
      <vt:lpstr>4. REQUIREMENTS</vt:lpstr>
      <vt:lpstr>5. MODULES</vt:lpstr>
      <vt:lpstr>PowerPoint Presentation</vt:lpstr>
      <vt:lpstr>PowerPoint Presentation</vt:lpstr>
      <vt:lpstr>6. TWO STEP AUTH PROTOCOLS</vt:lpstr>
      <vt:lpstr>Protocol 1 </vt:lpstr>
      <vt:lpstr>Protocol 2</vt:lpstr>
      <vt:lpstr>7.Sequoro OAUTH ARCHITECTURE</vt:lpstr>
      <vt:lpstr>PowerPoint Presentation</vt:lpstr>
      <vt:lpstr>PowerPoint Presentation</vt:lpstr>
      <vt:lpstr>PowerPoint Presentation</vt:lpstr>
      <vt:lpstr>PowerPoint Presentation</vt:lpstr>
      <vt:lpstr>8. DATA FLOW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LEVEL 3 DFD FOR PROCESS 3.1</vt:lpstr>
      <vt:lpstr>PowerPoint Presentation</vt:lpstr>
      <vt:lpstr>PowerPoint Presentation</vt:lpstr>
      <vt:lpstr>PowerPoint Presentation</vt:lpstr>
      <vt:lpstr>USER DETAILS</vt:lpstr>
      <vt:lpstr>PowerPoint Presentation</vt:lpstr>
      <vt:lpstr>PowerPoint Presentation</vt:lpstr>
      <vt:lpstr>API REQUEST DETAILS</vt:lpstr>
      <vt:lpstr>10. SCREENSHOTS</vt:lpstr>
      <vt:lpstr>PowerPoint Presentation</vt:lpstr>
      <vt:lpstr>PowerPoint Presentation</vt:lpstr>
      <vt:lpstr>PowerPoint Presentation</vt:lpstr>
      <vt:lpstr>ANDROID APP INTERFACE</vt:lpstr>
      <vt:lpstr>PowerPoint Presentation</vt:lpstr>
      <vt:lpstr>PowerPoint Presentation</vt:lpstr>
      <vt:lpstr>11.SYSTEM IMPLEMENTATION</vt:lpstr>
      <vt:lpstr>12. CONCLUSION</vt:lpstr>
      <vt:lpstr>13.REFERENCES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VIIITH SEMESTER MAIN PROJECT</dc:title>
  <dc:creator>Jithu R Jacob</dc:creator>
  <cp:lastModifiedBy>Jithu R Jacob</cp:lastModifiedBy>
  <cp:revision>323</cp:revision>
  <dcterms:created xsi:type="dcterms:W3CDTF">2014-10-14T09:16:53Z</dcterms:created>
  <dcterms:modified xsi:type="dcterms:W3CDTF">2015-04-09T13:11:53Z</dcterms:modified>
</cp:coreProperties>
</file>